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70" r:id="rId2"/>
    <p:sldId id="271" r:id="rId3"/>
    <p:sldId id="266" r:id="rId4"/>
    <p:sldId id="267" r:id="rId5"/>
    <p:sldId id="268" r:id="rId6"/>
    <p:sldId id="265" r:id="rId7"/>
    <p:sldId id="262" r:id="rId8"/>
    <p:sldId id="257" r:id="rId9"/>
    <p:sldId id="258" r:id="rId10"/>
    <p:sldId id="259" r:id="rId11"/>
    <p:sldId id="260" r:id="rId12"/>
    <p:sldId id="261" r:id="rId13"/>
    <p:sldId id="263" r:id="rId14"/>
  </p:sldIdLst>
  <p:sldSz cx="12192000" cy="6858000"/>
  <p:notesSz cx="6858000" cy="994568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1" d="100"/>
          <a:sy n="71" d="100"/>
        </p:scale>
        <p:origin x="90" y="5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99012"/>
          </a:xfrm>
          <a:prstGeom prst="rect">
            <a:avLst/>
          </a:prstGeom>
        </p:spPr>
        <p:txBody>
          <a:bodyPr vert="horz" lIns="91440" tIns="45720" rIns="91440" bIns="45720" rtlCol="0"/>
          <a:lstStyle>
            <a:lvl1pPr algn="r">
              <a:defRPr sz="1200"/>
            </a:lvl1pPr>
          </a:lstStyle>
          <a:p>
            <a:fld id="{5E8A1139-36A0-40DB-9331-FE74065A0647}" type="datetimeFigureOut">
              <a:rPr lang="nl-NL" smtClean="0"/>
              <a:t>17-5-2015</a:t>
            </a:fld>
            <a:endParaRPr lang="nl-NL"/>
          </a:p>
        </p:txBody>
      </p:sp>
      <p:sp>
        <p:nvSpPr>
          <p:cNvPr id="4" name="Tijdelijke aanduiding voor voettekst 3"/>
          <p:cNvSpPr>
            <a:spLocks noGrp="1"/>
          </p:cNvSpPr>
          <p:nvPr>
            <p:ph type="ftr" sz="quarter" idx="2"/>
          </p:nvPr>
        </p:nvSpPr>
        <p:spPr>
          <a:xfrm>
            <a:off x="0" y="9446678"/>
            <a:ext cx="2971800" cy="499011"/>
          </a:xfrm>
          <a:prstGeom prst="rect">
            <a:avLst/>
          </a:prstGeom>
        </p:spPr>
        <p:txBody>
          <a:bodyPr vert="horz" lIns="91440" tIns="45720" rIns="91440" bIns="45720" rtlCol="0" anchor="b"/>
          <a:lstStyle>
            <a:lvl1pPr algn="l">
              <a:defRPr sz="1200"/>
            </a:lvl1pPr>
          </a:lstStyle>
          <a:p>
            <a:r>
              <a:rPr lang="nl-NL" smtClean="0"/>
              <a:t>www.filosofiepraktijkleiden.nl</a:t>
            </a:r>
            <a:endParaRPr lang="nl-NL"/>
          </a:p>
        </p:txBody>
      </p:sp>
      <p:sp>
        <p:nvSpPr>
          <p:cNvPr id="5" name="Tijdelijke aanduiding voor dianummer 4"/>
          <p:cNvSpPr>
            <a:spLocks noGrp="1"/>
          </p:cNvSpPr>
          <p:nvPr>
            <p:ph type="sldNum" sz="quarter" idx="3"/>
          </p:nvPr>
        </p:nvSpPr>
        <p:spPr>
          <a:xfrm>
            <a:off x="3884613" y="9446678"/>
            <a:ext cx="2971800" cy="499011"/>
          </a:xfrm>
          <a:prstGeom prst="rect">
            <a:avLst/>
          </a:prstGeom>
        </p:spPr>
        <p:txBody>
          <a:bodyPr vert="horz" lIns="91440" tIns="45720" rIns="91440" bIns="45720" rtlCol="0" anchor="b"/>
          <a:lstStyle>
            <a:lvl1pPr algn="r">
              <a:defRPr sz="1200"/>
            </a:lvl1pPr>
          </a:lstStyle>
          <a:p>
            <a:fld id="{7DE79BC0-14D1-466D-B2AC-4B7A3EC69A28}" type="slidenum">
              <a:rPr lang="nl-NL" smtClean="0"/>
              <a:t>‹nr.›</a:t>
            </a:fld>
            <a:endParaRPr lang="nl-NL"/>
          </a:p>
        </p:txBody>
      </p:sp>
    </p:spTree>
    <p:extLst>
      <p:ext uri="{BB962C8B-B14F-4D97-AF65-F5344CB8AC3E}">
        <p14:creationId xmlns:p14="http://schemas.microsoft.com/office/powerpoint/2010/main" val="362158522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C476BE57-6F5E-4596-9729-B5435A5C44EB}" type="datetimeFigureOut">
              <a:rPr lang="nl-NL" smtClean="0"/>
              <a:t>17-5-2015</a:t>
            </a:fld>
            <a:endParaRPr lang="nl-NL"/>
          </a:p>
        </p:txBody>
      </p:sp>
      <p:sp>
        <p:nvSpPr>
          <p:cNvPr id="4" name="Tijdelijke aanduiding voor dia-afbeelding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r>
              <a:rPr lang="nl-NL" smtClean="0"/>
              <a:t>www.filosofiepraktijkleiden.nl</a:t>
            </a:r>
            <a:endParaRPr lang="nl-NL"/>
          </a:p>
        </p:txBody>
      </p:sp>
      <p:sp>
        <p:nvSpPr>
          <p:cNvPr id="7" name="Tijdelijke aanduiding voor dianumm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5B74F8A5-D313-4BF3-828C-7F93C3E1E5B8}" type="slidenum">
              <a:rPr lang="nl-NL" smtClean="0"/>
              <a:t>‹nr.›</a:t>
            </a:fld>
            <a:endParaRPr lang="nl-NL"/>
          </a:p>
        </p:txBody>
      </p:sp>
    </p:spTree>
    <p:extLst>
      <p:ext uri="{BB962C8B-B14F-4D97-AF65-F5344CB8AC3E}">
        <p14:creationId xmlns:p14="http://schemas.microsoft.com/office/powerpoint/2010/main" val="52372002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5B74F8A5-D313-4BF3-828C-7F93C3E1E5B8}" type="slidenum">
              <a:rPr lang="nl-NL" smtClean="0"/>
              <a:t>1</a:t>
            </a:fld>
            <a:endParaRPr lang="nl-NL"/>
          </a:p>
        </p:txBody>
      </p:sp>
      <p:sp>
        <p:nvSpPr>
          <p:cNvPr id="5" name="Tijdelijke aanduiding voor voettekst 4"/>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3182108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nl-NL"/>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587A0D7F-692D-4B48-9BD0-0A416E07364C}" type="datetime1">
              <a:rPr lang="nl-NL" smtClean="0"/>
              <a:t>17-5-2015</a:t>
            </a:fld>
            <a:endParaRPr lang="nl-NL"/>
          </a:p>
        </p:txBody>
      </p:sp>
      <p:sp>
        <p:nvSpPr>
          <p:cNvPr id="5" name="Tijdelijke aanduiding voor voettekst 4"/>
          <p:cNvSpPr>
            <a:spLocks noGrp="1"/>
          </p:cNvSpPr>
          <p:nvPr>
            <p:ph type="ftr" sz="quarter" idx="11"/>
          </p:nvPr>
        </p:nvSpPr>
        <p:spPr/>
        <p:txBody>
          <a:bodyPr/>
          <a:lstStyle/>
          <a:p>
            <a:r>
              <a:rPr lang="nl-NL" smtClean="0"/>
              <a:t>www.filosofiepraktijkleiden.nl</a:t>
            </a:r>
            <a:endParaRPr lang="nl-NL"/>
          </a:p>
        </p:txBody>
      </p:sp>
      <p:sp>
        <p:nvSpPr>
          <p:cNvPr id="6" name="Tijdelijke aanduiding voor dianummer 5"/>
          <p:cNvSpPr>
            <a:spLocks noGrp="1"/>
          </p:cNvSpPr>
          <p:nvPr>
            <p:ph type="sldNum" sz="quarter" idx="12"/>
          </p:nvPr>
        </p:nvSpPr>
        <p:spPr/>
        <p:txBody>
          <a:bodyPr/>
          <a:lstStyle/>
          <a:p>
            <a:fld id="{0DFA336E-421E-4E48-B040-73E551DAFD51}" type="slidenum">
              <a:rPr lang="nl-NL" smtClean="0"/>
              <a:t>‹nr.›</a:t>
            </a:fld>
            <a:endParaRPr lang="nl-NL"/>
          </a:p>
        </p:txBody>
      </p:sp>
    </p:spTree>
    <p:extLst>
      <p:ext uri="{BB962C8B-B14F-4D97-AF65-F5344CB8AC3E}">
        <p14:creationId xmlns:p14="http://schemas.microsoft.com/office/powerpoint/2010/main" val="226012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4AEE2086-682A-4EB6-ACE2-919EA7352D12}" type="datetime1">
              <a:rPr lang="nl-NL" smtClean="0"/>
              <a:t>17-5-2015</a:t>
            </a:fld>
            <a:endParaRPr lang="nl-NL"/>
          </a:p>
        </p:txBody>
      </p:sp>
      <p:sp>
        <p:nvSpPr>
          <p:cNvPr id="5" name="Tijdelijke aanduiding voor voettekst 4"/>
          <p:cNvSpPr>
            <a:spLocks noGrp="1"/>
          </p:cNvSpPr>
          <p:nvPr>
            <p:ph type="ftr" sz="quarter" idx="11"/>
          </p:nvPr>
        </p:nvSpPr>
        <p:spPr/>
        <p:txBody>
          <a:bodyPr/>
          <a:lstStyle/>
          <a:p>
            <a:r>
              <a:rPr lang="nl-NL" smtClean="0"/>
              <a:t>www.filosofiepraktijkleiden.nl</a:t>
            </a:r>
            <a:endParaRPr lang="nl-NL"/>
          </a:p>
        </p:txBody>
      </p:sp>
      <p:sp>
        <p:nvSpPr>
          <p:cNvPr id="6" name="Tijdelijke aanduiding voor dianummer 5"/>
          <p:cNvSpPr>
            <a:spLocks noGrp="1"/>
          </p:cNvSpPr>
          <p:nvPr>
            <p:ph type="sldNum" sz="quarter" idx="12"/>
          </p:nvPr>
        </p:nvSpPr>
        <p:spPr/>
        <p:txBody>
          <a:bodyPr/>
          <a:lstStyle/>
          <a:p>
            <a:fld id="{0DFA336E-421E-4E48-B040-73E551DAFD51}" type="slidenum">
              <a:rPr lang="nl-NL" smtClean="0"/>
              <a:t>‹nr.›</a:t>
            </a:fld>
            <a:endParaRPr lang="nl-NL"/>
          </a:p>
        </p:txBody>
      </p:sp>
    </p:spTree>
    <p:extLst>
      <p:ext uri="{BB962C8B-B14F-4D97-AF65-F5344CB8AC3E}">
        <p14:creationId xmlns:p14="http://schemas.microsoft.com/office/powerpoint/2010/main" val="623762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nl-NL"/>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F69EAB10-478D-4076-9929-D86D708B0469}" type="datetime1">
              <a:rPr lang="nl-NL" smtClean="0"/>
              <a:t>17-5-2015</a:t>
            </a:fld>
            <a:endParaRPr lang="nl-NL"/>
          </a:p>
        </p:txBody>
      </p:sp>
      <p:sp>
        <p:nvSpPr>
          <p:cNvPr id="5" name="Tijdelijke aanduiding voor voettekst 4"/>
          <p:cNvSpPr>
            <a:spLocks noGrp="1"/>
          </p:cNvSpPr>
          <p:nvPr>
            <p:ph type="ftr" sz="quarter" idx="11"/>
          </p:nvPr>
        </p:nvSpPr>
        <p:spPr/>
        <p:txBody>
          <a:bodyPr/>
          <a:lstStyle/>
          <a:p>
            <a:r>
              <a:rPr lang="nl-NL" smtClean="0"/>
              <a:t>www.filosofiepraktijkleiden.nl</a:t>
            </a:r>
            <a:endParaRPr lang="nl-NL"/>
          </a:p>
        </p:txBody>
      </p:sp>
      <p:sp>
        <p:nvSpPr>
          <p:cNvPr id="6" name="Tijdelijke aanduiding voor dianummer 5"/>
          <p:cNvSpPr>
            <a:spLocks noGrp="1"/>
          </p:cNvSpPr>
          <p:nvPr>
            <p:ph type="sldNum" sz="quarter" idx="12"/>
          </p:nvPr>
        </p:nvSpPr>
        <p:spPr/>
        <p:txBody>
          <a:bodyPr/>
          <a:lstStyle/>
          <a:p>
            <a:fld id="{0DFA336E-421E-4E48-B040-73E551DAFD51}" type="slidenum">
              <a:rPr lang="nl-NL" smtClean="0"/>
              <a:t>‹nr.›</a:t>
            </a:fld>
            <a:endParaRPr lang="nl-NL"/>
          </a:p>
        </p:txBody>
      </p:sp>
    </p:spTree>
    <p:extLst>
      <p:ext uri="{BB962C8B-B14F-4D97-AF65-F5344CB8AC3E}">
        <p14:creationId xmlns:p14="http://schemas.microsoft.com/office/powerpoint/2010/main" val="2312797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C4C7D1FE-C2CF-4490-AC6E-FB22E94E0C54}" type="datetime1">
              <a:rPr lang="nl-NL" smtClean="0"/>
              <a:t>17-5-2015</a:t>
            </a:fld>
            <a:endParaRPr lang="nl-NL"/>
          </a:p>
        </p:txBody>
      </p:sp>
      <p:sp>
        <p:nvSpPr>
          <p:cNvPr id="6" name="Tijdelijke aanduiding voor voettekst 5"/>
          <p:cNvSpPr>
            <a:spLocks noGrp="1"/>
          </p:cNvSpPr>
          <p:nvPr>
            <p:ph type="ftr" sz="quarter" idx="11"/>
          </p:nvPr>
        </p:nvSpPr>
        <p:spPr/>
        <p:txBody>
          <a:bodyPr/>
          <a:lstStyle/>
          <a:p>
            <a:r>
              <a:rPr lang="nl-NL" smtClean="0"/>
              <a:t>www.filosofiepraktijkleiden.nl</a:t>
            </a:r>
            <a:endParaRPr lang="nl-NL"/>
          </a:p>
        </p:txBody>
      </p:sp>
      <p:sp>
        <p:nvSpPr>
          <p:cNvPr id="7" name="Tijdelijke aanduiding voor dianummer 6"/>
          <p:cNvSpPr>
            <a:spLocks noGrp="1"/>
          </p:cNvSpPr>
          <p:nvPr>
            <p:ph type="sldNum" sz="quarter" idx="12"/>
          </p:nvPr>
        </p:nvSpPr>
        <p:spPr/>
        <p:txBody>
          <a:bodyPr/>
          <a:lstStyle/>
          <a:p>
            <a:fld id="{0DFA336E-421E-4E48-B040-73E551DAFD51}" type="slidenum">
              <a:rPr lang="nl-NL" smtClean="0"/>
              <a:t>‹nr.›</a:t>
            </a:fld>
            <a:endParaRPr lang="nl-NL"/>
          </a:p>
        </p:txBody>
      </p:sp>
    </p:spTree>
    <p:extLst>
      <p:ext uri="{BB962C8B-B14F-4D97-AF65-F5344CB8AC3E}">
        <p14:creationId xmlns:p14="http://schemas.microsoft.com/office/powerpoint/2010/main" val="1043018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nl-NL"/>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59C05F8F-6753-44FD-AEE3-93877021CEF7}" type="datetime1">
              <a:rPr lang="nl-NL" smtClean="0"/>
              <a:t>17-5-2015</a:t>
            </a:fld>
            <a:endParaRPr lang="nl-NL"/>
          </a:p>
        </p:txBody>
      </p:sp>
      <p:sp>
        <p:nvSpPr>
          <p:cNvPr id="8" name="Tijdelijke aanduiding voor voettekst 7"/>
          <p:cNvSpPr>
            <a:spLocks noGrp="1"/>
          </p:cNvSpPr>
          <p:nvPr>
            <p:ph type="ftr" sz="quarter" idx="11"/>
          </p:nvPr>
        </p:nvSpPr>
        <p:spPr/>
        <p:txBody>
          <a:bodyPr/>
          <a:lstStyle/>
          <a:p>
            <a:r>
              <a:rPr lang="nl-NL" smtClean="0"/>
              <a:t>www.filosofiepraktijkleiden.nl</a:t>
            </a:r>
            <a:endParaRPr lang="nl-NL"/>
          </a:p>
        </p:txBody>
      </p:sp>
      <p:sp>
        <p:nvSpPr>
          <p:cNvPr id="9" name="Tijdelijke aanduiding voor dianummer 8"/>
          <p:cNvSpPr>
            <a:spLocks noGrp="1"/>
          </p:cNvSpPr>
          <p:nvPr>
            <p:ph type="sldNum" sz="quarter" idx="12"/>
          </p:nvPr>
        </p:nvSpPr>
        <p:spPr/>
        <p:txBody>
          <a:bodyPr/>
          <a:lstStyle/>
          <a:p>
            <a:fld id="{0DFA336E-421E-4E48-B040-73E551DAFD51}" type="slidenum">
              <a:rPr lang="nl-NL" smtClean="0"/>
              <a:t>‹nr.›</a:t>
            </a:fld>
            <a:endParaRPr lang="nl-NL"/>
          </a:p>
        </p:txBody>
      </p:sp>
    </p:spTree>
    <p:extLst>
      <p:ext uri="{BB962C8B-B14F-4D97-AF65-F5344CB8AC3E}">
        <p14:creationId xmlns:p14="http://schemas.microsoft.com/office/powerpoint/2010/main" val="1550970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B1934418-4F15-486A-B21B-4D103B7CDD36}" type="datetime1">
              <a:rPr lang="nl-NL" smtClean="0"/>
              <a:t>17-5-2015</a:t>
            </a:fld>
            <a:endParaRPr lang="nl-NL"/>
          </a:p>
        </p:txBody>
      </p:sp>
      <p:sp>
        <p:nvSpPr>
          <p:cNvPr id="4" name="Tijdelijke aanduiding voor voettekst 3"/>
          <p:cNvSpPr>
            <a:spLocks noGrp="1"/>
          </p:cNvSpPr>
          <p:nvPr>
            <p:ph type="ftr" sz="quarter" idx="11"/>
          </p:nvPr>
        </p:nvSpPr>
        <p:spPr/>
        <p:txBody>
          <a:bodyPr/>
          <a:lstStyle/>
          <a:p>
            <a:r>
              <a:rPr lang="nl-NL" smtClean="0"/>
              <a:t>www.filosofiepraktijkleiden.nl</a:t>
            </a:r>
            <a:endParaRPr lang="nl-NL"/>
          </a:p>
        </p:txBody>
      </p:sp>
      <p:sp>
        <p:nvSpPr>
          <p:cNvPr id="5" name="Tijdelijke aanduiding voor dianummer 4"/>
          <p:cNvSpPr>
            <a:spLocks noGrp="1"/>
          </p:cNvSpPr>
          <p:nvPr>
            <p:ph type="sldNum" sz="quarter" idx="12"/>
          </p:nvPr>
        </p:nvSpPr>
        <p:spPr/>
        <p:txBody>
          <a:bodyPr/>
          <a:lstStyle/>
          <a:p>
            <a:fld id="{0DFA336E-421E-4E48-B040-73E551DAFD51}" type="slidenum">
              <a:rPr lang="nl-NL" smtClean="0"/>
              <a:t>‹nr.›</a:t>
            </a:fld>
            <a:endParaRPr lang="nl-NL"/>
          </a:p>
        </p:txBody>
      </p:sp>
    </p:spTree>
    <p:extLst>
      <p:ext uri="{BB962C8B-B14F-4D97-AF65-F5344CB8AC3E}">
        <p14:creationId xmlns:p14="http://schemas.microsoft.com/office/powerpoint/2010/main" val="2659823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B2707B3A-3E01-4832-B9EA-BD89A099C8CE}" type="datetime1">
              <a:rPr lang="nl-NL" smtClean="0"/>
              <a:t>17-5-2015</a:t>
            </a:fld>
            <a:endParaRPr lang="nl-NL"/>
          </a:p>
        </p:txBody>
      </p:sp>
      <p:sp>
        <p:nvSpPr>
          <p:cNvPr id="3" name="Tijdelijke aanduiding voor voettekst 2"/>
          <p:cNvSpPr>
            <a:spLocks noGrp="1"/>
          </p:cNvSpPr>
          <p:nvPr>
            <p:ph type="ftr" sz="quarter" idx="11"/>
          </p:nvPr>
        </p:nvSpPr>
        <p:spPr/>
        <p:txBody>
          <a:bodyPr/>
          <a:lstStyle/>
          <a:p>
            <a:r>
              <a:rPr lang="nl-NL" smtClean="0"/>
              <a:t>www.filosofiepraktijkleiden.nl</a:t>
            </a:r>
            <a:endParaRPr lang="nl-NL"/>
          </a:p>
        </p:txBody>
      </p:sp>
      <p:sp>
        <p:nvSpPr>
          <p:cNvPr id="4" name="Tijdelijke aanduiding voor dianummer 3"/>
          <p:cNvSpPr>
            <a:spLocks noGrp="1"/>
          </p:cNvSpPr>
          <p:nvPr>
            <p:ph type="sldNum" sz="quarter" idx="12"/>
          </p:nvPr>
        </p:nvSpPr>
        <p:spPr/>
        <p:txBody>
          <a:bodyPr/>
          <a:lstStyle/>
          <a:p>
            <a:fld id="{0DFA336E-421E-4E48-B040-73E551DAFD51}" type="slidenum">
              <a:rPr lang="nl-NL" smtClean="0"/>
              <a:t>‹nr.›</a:t>
            </a:fld>
            <a:endParaRPr lang="nl-NL"/>
          </a:p>
        </p:txBody>
      </p:sp>
    </p:spTree>
    <p:extLst>
      <p:ext uri="{BB962C8B-B14F-4D97-AF65-F5344CB8AC3E}">
        <p14:creationId xmlns:p14="http://schemas.microsoft.com/office/powerpoint/2010/main" val="1728961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NL"/>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A825B89-EAFC-486A-90D8-623063BFE94D}" type="datetime1">
              <a:rPr lang="nl-NL" smtClean="0"/>
              <a:t>17-5-2015</a:t>
            </a:fld>
            <a:endParaRPr lang="nl-NL"/>
          </a:p>
        </p:txBody>
      </p:sp>
      <p:sp>
        <p:nvSpPr>
          <p:cNvPr id="6" name="Tijdelijke aanduiding voor voettekst 5"/>
          <p:cNvSpPr>
            <a:spLocks noGrp="1"/>
          </p:cNvSpPr>
          <p:nvPr>
            <p:ph type="ftr" sz="quarter" idx="11"/>
          </p:nvPr>
        </p:nvSpPr>
        <p:spPr/>
        <p:txBody>
          <a:bodyPr/>
          <a:lstStyle/>
          <a:p>
            <a:r>
              <a:rPr lang="nl-NL" smtClean="0"/>
              <a:t>www.filosofiepraktijkleiden.nl</a:t>
            </a:r>
            <a:endParaRPr lang="nl-NL"/>
          </a:p>
        </p:txBody>
      </p:sp>
      <p:sp>
        <p:nvSpPr>
          <p:cNvPr id="7" name="Tijdelijke aanduiding voor dianummer 6"/>
          <p:cNvSpPr>
            <a:spLocks noGrp="1"/>
          </p:cNvSpPr>
          <p:nvPr>
            <p:ph type="sldNum" sz="quarter" idx="12"/>
          </p:nvPr>
        </p:nvSpPr>
        <p:spPr/>
        <p:txBody>
          <a:bodyPr/>
          <a:lstStyle/>
          <a:p>
            <a:fld id="{0DFA336E-421E-4E48-B040-73E551DAFD51}" type="slidenum">
              <a:rPr lang="nl-NL" smtClean="0"/>
              <a:t>‹nr.›</a:t>
            </a:fld>
            <a:endParaRPr lang="nl-NL"/>
          </a:p>
        </p:txBody>
      </p:sp>
    </p:spTree>
    <p:extLst>
      <p:ext uri="{BB962C8B-B14F-4D97-AF65-F5344CB8AC3E}">
        <p14:creationId xmlns:p14="http://schemas.microsoft.com/office/powerpoint/2010/main" val="2325702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NL"/>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1526304B-0766-4971-B4EB-310399CCC571}" type="datetime1">
              <a:rPr lang="nl-NL" smtClean="0"/>
              <a:t>17-5-2015</a:t>
            </a:fld>
            <a:endParaRPr lang="nl-NL"/>
          </a:p>
        </p:txBody>
      </p:sp>
      <p:sp>
        <p:nvSpPr>
          <p:cNvPr id="6" name="Tijdelijke aanduiding voor voettekst 5"/>
          <p:cNvSpPr>
            <a:spLocks noGrp="1"/>
          </p:cNvSpPr>
          <p:nvPr>
            <p:ph type="ftr" sz="quarter" idx="11"/>
          </p:nvPr>
        </p:nvSpPr>
        <p:spPr/>
        <p:txBody>
          <a:bodyPr/>
          <a:lstStyle/>
          <a:p>
            <a:r>
              <a:rPr lang="nl-NL" smtClean="0"/>
              <a:t>www.filosofiepraktijkleiden.nl</a:t>
            </a:r>
            <a:endParaRPr lang="nl-NL"/>
          </a:p>
        </p:txBody>
      </p:sp>
      <p:sp>
        <p:nvSpPr>
          <p:cNvPr id="7" name="Tijdelijke aanduiding voor dianummer 6"/>
          <p:cNvSpPr>
            <a:spLocks noGrp="1"/>
          </p:cNvSpPr>
          <p:nvPr>
            <p:ph type="sldNum" sz="quarter" idx="12"/>
          </p:nvPr>
        </p:nvSpPr>
        <p:spPr/>
        <p:txBody>
          <a:bodyPr/>
          <a:lstStyle/>
          <a:p>
            <a:fld id="{0DFA336E-421E-4E48-B040-73E551DAFD51}" type="slidenum">
              <a:rPr lang="nl-NL" smtClean="0"/>
              <a:t>‹nr.›</a:t>
            </a:fld>
            <a:endParaRPr lang="nl-NL"/>
          </a:p>
        </p:txBody>
      </p:sp>
    </p:spTree>
    <p:extLst>
      <p:ext uri="{BB962C8B-B14F-4D97-AF65-F5344CB8AC3E}">
        <p14:creationId xmlns:p14="http://schemas.microsoft.com/office/powerpoint/2010/main" val="3249435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3445A313-44E3-4772-AB89-E0E5656E0C16}" type="datetime1">
              <a:rPr lang="nl-NL" smtClean="0"/>
              <a:t>17-5-2015</a:t>
            </a:fld>
            <a:endParaRPr lang="nl-NL"/>
          </a:p>
        </p:txBody>
      </p:sp>
      <p:sp>
        <p:nvSpPr>
          <p:cNvPr id="5" name="Tijdelijke aanduiding voor voettekst 4"/>
          <p:cNvSpPr>
            <a:spLocks noGrp="1"/>
          </p:cNvSpPr>
          <p:nvPr>
            <p:ph type="ftr" sz="quarter" idx="11"/>
          </p:nvPr>
        </p:nvSpPr>
        <p:spPr/>
        <p:txBody>
          <a:bodyPr/>
          <a:lstStyle/>
          <a:p>
            <a:r>
              <a:rPr lang="nl-NL" smtClean="0"/>
              <a:t>www.filosofiepraktijkleiden.nl</a:t>
            </a:r>
            <a:endParaRPr lang="nl-NL"/>
          </a:p>
        </p:txBody>
      </p:sp>
      <p:sp>
        <p:nvSpPr>
          <p:cNvPr id="6" name="Tijdelijke aanduiding voor dianummer 5"/>
          <p:cNvSpPr>
            <a:spLocks noGrp="1"/>
          </p:cNvSpPr>
          <p:nvPr>
            <p:ph type="sldNum" sz="quarter" idx="12"/>
          </p:nvPr>
        </p:nvSpPr>
        <p:spPr/>
        <p:txBody>
          <a:bodyPr/>
          <a:lstStyle/>
          <a:p>
            <a:fld id="{0DFA336E-421E-4E48-B040-73E551DAFD51}" type="slidenum">
              <a:rPr lang="nl-NL" smtClean="0"/>
              <a:t>‹nr.›</a:t>
            </a:fld>
            <a:endParaRPr lang="nl-NL"/>
          </a:p>
        </p:txBody>
      </p:sp>
    </p:spTree>
    <p:extLst>
      <p:ext uri="{BB962C8B-B14F-4D97-AF65-F5344CB8AC3E}">
        <p14:creationId xmlns:p14="http://schemas.microsoft.com/office/powerpoint/2010/main" val="410501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CD6FF38D-2602-4B35-9158-D5F5388ECF9A}" type="datetime1">
              <a:rPr lang="nl-NL" smtClean="0"/>
              <a:t>17-5-2015</a:t>
            </a:fld>
            <a:endParaRPr lang="nl-NL"/>
          </a:p>
        </p:txBody>
      </p:sp>
      <p:sp>
        <p:nvSpPr>
          <p:cNvPr id="5" name="Tijdelijke aanduiding voor voettekst 4"/>
          <p:cNvSpPr>
            <a:spLocks noGrp="1"/>
          </p:cNvSpPr>
          <p:nvPr>
            <p:ph type="ftr" sz="quarter" idx="11"/>
          </p:nvPr>
        </p:nvSpPr>
        <p:spPr/>
        <p:txBody>
          <a:bodyPr/>
          <a:lstStyle/>
          <a:p>
            <a:r>
              <a:rPr lang="nl-NL" smtClean="0"/>
              <a:t>www.filosofiepraktijkleiden.nl</a:t>
            </a:r>
            <a:endParaRPr lang="nl-NL"/>
          </a:p>
        </p:txBody>
      </p:sp>
      <p:sp>
        <p:nvSpPr>
          <p:cNvPr id="6" name="Tijdelijke aanduiding voor dianummer 5"/>
          <p:cNvSpPr>
            <a:spLocks noGrp="1"/>
          </p:cNvSpPr>
          <p:nvPr>
            <p:ph type="sldNum" sz="quarter" idx="12"/>
          </p:nvPr>
        </p:nvSpPr>
        <p:spPr/>
        <p:txBody>
          <a:bodyPr/>
          <a:lstStyle/>
          <a:p>
            <a:fld id="{0DFA336E-421E-4E48-B040-73E551DAFD51}" type="slidenum">
              <a:rPr lang="nl-NL" smtClean="0"/>
              <a:t>‹nr.›</a:t>
            </a:fld>
            <a:endParaRPr lang="nl-NL"/>
          </a:p>
        </p:txBody>
      </p:sp>
    </p:spTree>
    <p:extLst>
      <p:ext uri="{BB962C8B-B14F-4D97-AF65-F5344CB8AC3E}">
        <p14:creationId xmlns:p14="http://schemas.microsoft.com/office/powerpoint/2010/main" val="1307090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DDB082-88BB-4067-A174-550640A3976A}" type="datetime1">
              <a:rPr lang="nl-NL" smtClean="0"/>
              <a:t>17-5-2015</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l-NL" smtClean="0"/>
              <a:t>www.filosofiepraktijkleiden.nl</a:t>
            </a:r>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FA336E-421E-4E48-B040-73E551DAFD51}" type="slidenum">
              <a:rPr lang="nl-NL" smtClean="0"/>
              <a:t>‹nr.›</a:t>
            </a:fld>
            <a:endParaRPr lang="nl-NL"/>
          </a:p>
        </p:txBody>
      </p:sp>
    </p:spTree>
    <p:extLst>
      <p:ext uri="{BB962C8B-B14F-4D97-AF65-F5344CB8AC3E}">
        <p14:creationId xmlns:p14="http://schemas.microsoft.com/office/powerpoint/2010/main" val="250167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de.wikipedia.org/wiki/Das_Lesekabinett"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hyperlink" Target="http://de.wikipedia.org/wiki/Johann_Peter_Hasenclever"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8476" y="215154"/>
            <a:ext cx="10484025" cy="5897264"/>
          </a:xfrm>
        </p:spPr>
      </p:pic>
      <p:sp>
        <p:nvSpPr>
          <p:cNvPr id="3" name="Tijdelijke aanduiding voor voettekst 2"/>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20420880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74720" y="-293165"/>
            <a:ext cx="4335331" cy="7707257"/>
          </a:xfrm>
        </p:spPr>
      </p:pic>
      <p:sp>
        <p:nvSpPr>
          <p:cNvPr id="3" name="Tijdelijke aanduiding voor voettekst 2"/>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25105768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John Stuart Mill (1806-1873)</a:t>
            </a:r>
            <a:endParaRPr lang="nl-NL" dirty="0"/>
          </a:p>
        </p:txBody>
      </p:sp>
      <p:sp>
        <p:nvSpPr>
          <p:cNvPr id="3" name="Tijdelijke aanduiding voor inhoud 2"/>
          <p:cNvSpPr>
            <a:spLocks noGrp="1"/>
          </p:cNvSpPr>
          <p:nvPr>
            <p:ph idx="1"/>
          </p:nvPr>
        </p:nvSpPr>
        <p:spPr/>
        <p:txBody>
          <a:bodyPr/>
          <a:lstStyle/>
          <a:p>
            <a:r>
              <a:rPr lang="nl-NL" dirty="0"/>
              <a:t>1859 On Liberty</a:t>
            </a:r>
          </a:p>
          <a:p>
            <a:r>
              <a:rPr lang="nl-NL" dirty="0"/>
              <a:t>Het individu is soeverein over zichzelf, over zijn lichaam en geest</a:t>
            </a:r>
          </a:p>
          <a:p>
            <a:r>
              <a:rPr lang="nl-NL" dirty="0"/>
              <a:t>1861 </a:t>
            </a:r>
            <a:r>
              <a:rPr lang="nl-NL" dirty="0" err="1"/>
              <a:t>Utilitarianism</a:t>
            </a:r>
            <a:endParaRPr lang="nl-NL" dirty="0"/>
          </a:p>
          <a:p>
            <a:r>
              <a:rPr lang="nl-NL" dirty="0"/>
              <a:t>Groeide op in utilitaristisch milieu, Jeremy </a:t>
            </a:r>
            <a:r>
              <a:rPr lang="nl-NL" dirty="0" err="1"/>
              <a:t>Bentham</a:t>
            </a:r>
            <a:r>
              <a:rPr lang="nl-NL" dirty="0"/>
              <a:t> en James Mill</a:t>
            </a:r>
          </a:p>
          <a:p>
            <a:r>
              <a:rPr lang="nl-NL" dirty="0"/>
              <a:t>Inconsistente utilitarist: geluk van het individu en welzijn van de samenleving</a:t>
            </a:r>
          </a:p>
          <a:p>
            <a:r>
              <a:rPr lang="nl-NL" dirty="0"/>
              <a:t>No-</a:t>
            </a:r>
            <a:r>
              <a:rPr lang="nl-NL" dirty="0" err="1"/>
              <a:t>harm</a:t>
            </a:r>
            <a:r>
              <a:rPr lang="nl-NL" dirty="0"/>
              <a:t> </a:t>
            </a:r>
            <a:r>
              <a:rPr lang="nl-NL" dirty="0" err="1"/>
              <a:t>principle</a:t>
            </a:r>
            <a:endParaRPr lang="nl-NL" dirty="0"/>
          </a:p>
          <a:p>
            <a:endParaRPr lang="nl-NL" dirty="0"/>
          </a:p>
        </p:txBody>
      </p:sp>
      <p:sp>
        <p:nvSpPr>
          <p:cNvPr id="4" name="Tijdelijke aanduiding voor voettekst 3"/>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2838990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John Stuart Mill (1806-1873)</a:t>
            </a:r>
            <a:endParaRPr lang="nl-NL" dirty="0"/>
          </a:p>
        </p:txBody>
      </p:sp>
      <p:sp>
        <p:nvSpPr>
          <p:cNvPr id="3" name="Tijdelijke aanduiding voor inhoud 2"/>
          <p:cNvSpPr>
            <a:spLocks noGrp="1"/>
          </p:cNvSpPr>
          <p:nvPr>
            <p:ph idx="1"/>
          </p:nvPr>
        </p:nvSpPr>
        <p:spPr/>
        <p:txBody>
          <a:bodyPr>
            <a:normAutofit fontScale="77500" lnSpcReduction="20000"/>
          </a:bodyPr>
          <a:lstStyle/>
          <a:p>
            <a:r>
              <a:rPr lang="nl-NL" dirty="0"/>
              <a:t>Intomen macht van de overheid over het individu, tirannie van politieke bestuurders, sociale tirannie en de tirannie van de meerderheid</a:t>
            </a:r>
          </a:p>
          <a:p>
            <a:r>
              <a:rPr lang="nl-NL" dirty="0"/>
              <a:t>Utilitarisme: goed en kwaad in termen van nut. </a:t>
            </a:r>
          </a:p>
          <a:p>
            <a:r>
              <a:rPr lang="nl-NL" dirty="0"/>
              <a:t>Hoe bepaal je wat nut heeft? Moet je dan niet eerst weten wat goed en kwaad is?</a:t>
            </a:r>
          </a:p>
          <a:p>
            <a:r>
              <a:rPr lang="nl-NL" dirty="0"/>
              <a:t>Basis in deze cirkelgang is de vrije meningsuiting waarmee we dit pogen vast te stellen</a:t>
            </a:r>
          </a:p>
          <a:p>
            <a:r>
              <a:rPr lang="nl-NL" dirty="0"/>
              <a:t>De mens is niet met een wereldbeeld geboren, dus is een discours (Wijnberg) vereist dat waarden produceert</a:t>
            </a:r>
          </a:p>
          <a:p>
            <a:r>
              <a:rPr lang="nl-NL" dirty="0"/>
              <a:t>“De menselijke natuur is geen machine die men naar een model kan bouwen en precies dat werk kan laten doen waarvoor hij gemaakt is, maar een boom die naar alle kanten moet kunnen uitgroeien en zich moet kunnen uitbreiden, in overeenstemming met de innerlijke krachten die er een levend ding van maken.”</a:t>
            </a:r>
          </a:p>
          <a:p>
            <a:r>
              <a:rPr lang="nl-NL" dirty="0" smtClean="0"/>
              <a:t>Vrijheid </a:t>
            </a:r>
            <a:r>
              <a:rPr lang="nl-NL" dirty="0"/>
              <a:t>van meningsuiting = het waarborgen van een vrij en open debat over goed en kwaad</a:t>
            </a:r>
          </a:p>
          <a:p>
            <a:endParaRPr lang="nl-NL" dirty="0"/>
          </a:p>
        </p:txBody>
      </p:sp>
      <p:sp>
        <p:nvSpPr>
          <p:cNvPr id="4" name="Tijdelijke aanduiding voor voettekst 3"/>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251304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John Stuart Mill (1806-1873)</a:t>
            </a:r>
            <a:endParaRPr lang="nl-NL" dirty="0"/>
          </a:p>
        </p:txBody>
      </p:sp>
      <p:pic>
        <p:nvPicPr>
          <p:cNvPr id="1026" name="Picture 2" descr="http://philiphclark.com/wp-content/uploads/2013/08/On-Liberty.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1704" y="1690688"/>
            <a:ext cx="2810964"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media-cache-ak0.pinimg.com/originals/4c/9f/c1/4c9fc187c5491a711c072fbf1166b4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9877" y="2141665"/>
            <a:ext cx="5633053" cy="3302564"/>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voettekst 2"/>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1563118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dirty="0" smtClean="0"/>
              <a:t>Habermas (1929)</a:t>
            </a:r>
            <a:endParaRPr lang="nl-NL" dirty="0"/>
          </a:p>
        </p:txBody>
      </p:sp>
      <p:sp>
        <p:nvSpPr>
          <p:cNvPr id="5" name="Tijdelijke aanduiding voor inhoud 4"/>
          <p:cNvSpPr>
            <a:spLocks noGrp="1"/>
          </p:cNvSpPr>
          <p:nvPr>
            <p:ph idx="1"/>
          </p:nvPr>
        </p:nvSpPr>
        <p:spPr/>
        <p:txBody>
          <a:bodyPr>
            <a:normAutofit fontScale="92500"/>
          </a:bodyPr>
          <a:lstStyle/>
          <a:p>
            <a:pPr lvl="0"/>
            <a:r>
              <a:rPr lang="nl-NL" dirty="0"/>
              <a:t>Intro</a:t>
            </a:r>
          </a:p>
          <a:p>
            <a:r>
              <a:rPr lang="nl-NL" dirty="0"/>
              <a:t>Geboren 18 juni 1929 in accomoderend gezin. </a:t>
            </a:r>
            <a:r>
              <a:rPr lang="nl-NL" dirty="0" err="1"/>
              <a:t>Hitlerjugend</a:t>
            </a:r>
            <a:r>
              <a:rPr lang="nl-NL" dirty="0"/>
              <a:t>, frontervaring</a:t>
            </a:r>
          </a:p>
          <a:p>
            <a:r>
              <a:rPr lang="nl-NL" dirty="0"/>
              <a:t>Post WO II: </a:t>
            </a:r>
            <a:r>
              <a:rPr lang="nl-NL" dirty="0" err="1"/>
              <a:t>Adorno</a:t>
            </a:r>
            <a:r>
              <a:rPr lang="nl-NL" dirty="0"/>
              <a:t> en </a:t>
            </a:r>
            <a:r>
              <a:rPr lang="nl-NL" dirty="0" err="1"/>
              <a:t>Horkheimer</a:t>
            </a:r>
            <a:r>
              <a:rPr lang="nl-NL" dirty="0"/>
              <a:t> met </a:t>
            </a:r>
            <a:r>
              <a:rPr lang="nl-NL" i="1" dirty="0" err="1"/>
              <a:t>Dialectik</a:t>
            </a:r>
            <a:r>
              <a:rPr lang="nl-NL" i="1" dirty="0"/>
              <a:t> der Aufklärung</a:t>
            </a:r>
            <a:r>
              <a:rPr lang="nl-NL" dirty="0"/>
              <a:t>, afscheid van het Verlichtingsproject</a:t>
            </a:r>
          </a:p>
          <a:p>
            <a:r>
              <a:rPr lang="nl-NL" dirty="0" err="1"/>
              <a:t>Habermass</a:t>
            </a:r>
            <a:r>
              <a:rPr lang="nl-NL" dirty="0"/>
              <a:t> probeert de rede te redden, een heroriëntatie is noodzakelijk</a:t>
            </a:r>
          </a:p>
          <a:p>
            <a:r>
              <a:rPr lang="nl-NL" dirty="0"/>
              <a:t>1962: </a:t>
            </a:r>
            <a:r>
              <a:rPr lang="nl-NL" i="1" dirty="0" err="1"/>
              <a:t>Strukturwandel</a:t>
            </a:r>
            <a:r>
              <a:rPr lang="nl-NL" i="1" dirty="0"/>
              <a:t> der </a:t>
            </a:r>
            <a:r>
              <a:rPr lang="nl-NL" i="1" dirty="0" err="1"/>
              <a:t>Öffentlichkeit</a:t>
            </a:r>
            <a:r>
              <a:rPr lang="nl-NL" dirty="0"/>
              <a:t> (de publieke sfeer)</a:t>
            </a:r>
          </a:p>
          <a:p>
            <a:r>
              <a:rPr lang="nl-NL" dirty="0"/>
              <a:t>1968: </a:t>
            </a:r>
            <a:r>
              <a:rPr lang="nl-NL" i="1" dirty="0" err="1"/>
              <a:t>Technik</a:t>
            </a:r>
            <a:r>
              <a:rPr lang="nl-NL" i="1" dirty="0"/>
              <a:t> </a:t>
            </a:r>
            <a:r>
              <a:rPr lang="nl-NL" i="1" dirty="0" err="1"/>
              <a:t>und</a:t>
            </a:r>
            <a:r>
              <a:rPr lang="nl-NL" i="1" dirty="0"/>
              <a:t> Wissenschaft als ‘Ideologie’</a:t>
            </a:r>
            <a:r>
              <a:rPr lang="nl-NL" dirty="0"/>
              <a:t> (systeem en leefwereld)</a:t>
            </a:r>
          </a:p>
          <a:p>
            <a:r>
              <a:rPr lang="nl-NL" dirty="0"/>
              <a:t>1981: </a:t>
            </a:r>
            <a:r>
              <a:rPr lang="nl-NL" i="1" dirty="0"/>
              <a:t>Theorie des </a:t>
            </a:r>
            <a:r>
              <a:rPr lang="nl-NL" i="1" dirty="0" err="1"/>
              <a:t>kommunikativen</a:t>
            </a:r>
            <a:r>
              <a:rPr lang="nl-NL" i="1" dirty="0"/>
              <a:t> </a:t>
            </a:r>
            <a:r>
              <a:rPr lang="nl-NL" i="1" dirty="0" err="1"/>
              <a:t>Handelns</a:t>
            </a:r>
            <a:r>
              <a:rPr lang="nl-NL" dirty="0"/>
              <a:t> (communicatieve handelen)</a:t>
            </a:r>
          </a:p>
        </p:txBody>
      </p:sp>
      <p:sp>
        <p:nvSpPr>
          <p:cNvPr id="2" name="Tijdelijke aanduiding voor voettekst 1"/>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126309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Habermas (1929)</a:t>
            </a:r>
            <a:endParaRPr lang="nl-NL" dirty="0"/>
          </a:p>
        </p:txBody>
      </p:sp>
      <p:pic>
        <p:nvPicPr>
          <p:cNvPr id="1026" name="Picture 2" descr="http://upload.wikimedia.org/wikipedia/commons/thumb/a/a3/Johann_Peter_Hasenclever_-_Das_Lesekabinett_-_Google_Art_Project.jpg/220px-Johann_Peter_Hasenclever_-_Das_Lesekabinett_-_Google_Art_Projec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88826" y="1889433"/>
            <a:ext cx="2794000" cy="19431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hoek 3"/>
          <p:cNvSpPr/>
          <p:nvPr/>
        </p:nvSpPr>
        <p:spPr>
          <a:xfrm>
            <a:off x="4236511" y="1844319"/>
            <a:ext cx="3299301" cy="246221"/>
          </a:xfrm>
          <a:prstGeom prst="rect">
            <a:avLst/>
          </a:prstGeom>
        </p:spPr>
        <p:txBody>
          <a:bodyPr wrap="none">
            <a:spAutoFit/>
          </a:bodyPr>
          <a:lstStyle/>
          <a:p>
            <a:r>
              <a:rPr lang="de-DE" sz="1000" i="1" dirty="0" smtClean="0">
                <a:solidFill>
                  <a:srgbClr val="0B0080"/>
                </a:solidFill>
                <a:latin typeface="Arial" panose="020B0604020202020204" pitchFamily="34" charset="0"/>
                <a:hlinkClick r:id="rId3" tooltip="Das Lesekabinett"/>
              </a:rPr>
              <a:t>Das Lesekabinett</a:t>
            </a:r>
            <a:r>
              <a:rPr lang="de-DE" sz="1000" dirty="0" smtClean="0">
                <a:solidFill>
                  <a:srgbClr val="252525"/>
                </a:solidFill>
                <a:latin typeface="Arial" panose="020B0604020202020204" pitchFamily="34" charset="0"/>
              </a:rPr>
              <a:t> von </a:t>
            </a:r>
            <a:r>
              <a:rPr lang="de-DE" sz="1000" dirty="0" smtClean="0">
                <a:solidFill>
                  <a:srgbClr val="0B0080"/>
                </a:solidFill>
                <a:latin typeface="Arial" panose="020B0604020202020204" pitchFamily="34" charset="0"/>
                <a:hlinkClick r:id="rId4" tooltip="Johann Peter Hasenclever"/>
              </a:rPr>
              <a:t>Johann Peter Hasenclever</a:t>
            </a:r>
            <a:r>
              <a:rPr lang="de-DE" sz="1000" dirty="0" smtClean="0">
                <a:solidFill>
                  <a:srgbClr val="252525"/>
                </a:solidFill>
                <a:latin typeface="Arial" panose="020B0604020202020204" pitchFamily="34" charset="0"/>
              </a:rPr>
              <a:t>, 1843</a:t>
            </a:r>
            <a:endParaRPr lang="nl-NL" sz="1000" dirty="0"/>
          </a:p>
        </p:txBody>
      </p:sp>
      <p:pic>
        <p:nvPicPr>
          <p:cNvPr id="1028" name="Picture 4" descr="http://upload.wikimedia.org/wikipedia/commons/4/4d/JuergenHaberma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18313" y="4170830"/>
            <a:ext cx="2764513" cy="18426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upload.wikimedia.org/wikipedia/en/thumb/a/ae/The_Theory_of_Communicative_Action,_German_edition.jpg/220px-The_Theory_of_Communicative_Action,_German_editio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2965" y="2460700"/>
            <a:ext cx="2095500" cy="3552825"/>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voettekst 2"/>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27961753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Habermas (1929)</a:t>
            </a:r>
            <a:endParaRPr lang="nl-NL" dirty="0"/>
          </a:p>
        </p:txBody>
      </p:sp>
      <p:sp>
        <p:nvSpPr>
          <p:cNvPr id="3" name="Tijdelijke aanduiding voor inhoud 2"/>
          <p:cNvSpPr>
            <a:spLocks noGrp="1"/>
          </p:cNvSpPr>
          <p:nvPr>
            <p:ph idx="1"/>
          </p:nvPr>
        </p:nvSpPr>
        <p:spPr/>
        <p:txBody>
          <a:bodyPr/>
          <a:lstStyle/>
          <a:p>
            <a:pPr lvl="0"/>
            <a:r>
              <a:rPr lang="nl-NL" dirty="0"/>
              <a:t>Kritische maatschappijtheorie</a:t>
            </a:r>
          </a:p>
          <a:p>
            <a:r>
              <a:rPr lang="nl-NL" dirty="0"/>
              <a:t>Vier claims:</a:t>
            </a:r>
          </a:p>
          <a:p>
            <a:pPr marL="514350" lvl="0" indent="-514350">
              <a:buFont typeface="+mj-lt"/>
              <a:buAutoNum type="arabicPeriod"/>
            </a:pPr>
            <a:r>
              <a:rPr lang="nl-NL" dirty="0"/>
              <a:t>Cognitief = adequate analyse, sociologie</a:t>
            </a:r>
          </a:p>
          <a:p>
            <a:pPr marL="514350" lvl="0" indent="-514350">
              <a:buFont typeface="+mj-lt"/>
              <a:buAutoNum type="arabicPeriod"/>
            </a:pPr>
            <a:r>
              <a:rPr lang="nl-NL" dirty="0"/>
              <a:t>Normatief = juist oordeel, filosofie</a:t>
            </a:r>
          </a:p>
          <a:p>
            <a:pPr marL="514350" lvl="0" indent="-514350">
              <a:buFont typeface="+mj-lt"/>
              <a:buAutoNum type="arabicPeriod"/>
            </a:pPr>
            <a:r>
              <a:rPr lang="nl-NL" dirty="0"/>
              <a:t>Emancipatorisch = bijdrage leveren aan beëindigen van verwerpelijke praktijken</a:t>
            </a:r>
          </a:p>
          <a:p>
            <a:pPr marL="514350" lvl="0" indent="-514350">
              <a:buFont typeface="+mj-lt"/>
              <a:buAutoNum type="arabicPeriod"/>
            </a:pPr>
            <a:r>
              <a:rPr lang="nl-NL" dirty="0"/>
              <a:t>Zelfreflexief = kennis heeft belang, dus ook deze kennis</a:t>
            </a:r>
          </a:p>
          <a:p>
            <a:pPr marL="514350" indent="-514350">
              <a:buFont typeface="+mj-lt"/>
              <a:buAutoNum type="arabicPeriod"/>
            </a:pPr>
            <a:endParaRPr lang="nl-NL" dirty="0"/>
          </a:p>
        </p:txBody>
      </p:sp>
      <p:sp>
        <p:nvSpPr>
          <p:cNvPr id="4" name="Tijdelijke aanduiding voor voettekst 3"/>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146884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Habermas (1929)</a:t>
            </a:r>
            <a:endParaRPr lang="nl-NL" dirty="0"/>
          </a:p>
        </p:txBody>
      </p:sp>
      <p:sp>
        <p:nvSpPr>
          <p:cNvPr id="3" name="Tijdelijke aanduiding voor inhoud 2"/>
          <p:cNvSpPr>
            <a:spLocks noGrp="1"/>
          </p:cNvSpPr>
          <p:nvPr>
            <p:ph idx="1"/>
          </p:nvPr>
        </p:nvSpPr>
        <p:spPr/>
        <p:txBody>
          <a:bodyPr/>
          <a:lstStyle/>
          <a:p>
            <a:pPr lvl="0"/>
            <a:r>
              <a:rPr lang="nl-NL" dirty="0"/>
              <a:t>Publieke sfeer</a:t>
            </a:r>
          </a:p>
          <a:p>
            <a:r>
              <a:rPr lang="nl-NL" dirty="0"/>
              <a:t>Feodale samenleving: staat/hof en private sfeer</a:t>
            </a:r>
          </a:p>
          <a:p>
            <a:r>
              <a:rPr lang="nl-NL" dirty="0"/>
              <a:t>16</a:t>
            </a:r>
            <a:r>
              <a:rPr lang="nl-NL" baseline="30000" dirty="0"/>
              <a:t>e</a:t>
            </a:r>
            <a:r>
              <a:rPr lang="nl-NL" dirty="0"/>
              <a:t>-eeuwse ontwikkeling: hiertussen komt de publieke sfeer (kooplui, bankiers, handelaren, kortom burgers). Dit wordt het gebied van het kritisch bespreken van de macht</a:t>
            </a:r>
          </a:p>
          <a:p>
            <a:r>
              <a:rPr lang="nl-NL" dirty="0"/>
              <a:t>Hoogtepunt: 18</a:t>
            </a:r>
            <a:r>
              <a:rPr lang="nl-NL" baseline="30000" dirty="0"/>
              <a:t>e</a:t>
            </a:r>
            <a:r>
              <a:rPr lang="nl-NL" dirty="0"/>
              <a:t>-eeuwse koffiehuizen en filosofische salons</a:t>
            </a:r>
          </a:p>
          <a:p>
            <a:r>
              <a:rPr lang="nl-NL" dirty="0"/>
              <a:t>Normatief: vooropstaan van gemeenschappelijk belang en ontbreken van dwang anders dan die van het goede argument</a:t>
            </a:r>
          </a:p>
          <a:p>
            <a:endParaRPr lang="nl-NL" dirty="0"/>
          </a:p>
        </p:txBody>
      </p:sp>
      <p:sp>
        <p:nvSpPr>
          <p:cNvPr id="4" name="Tijdelijke aanduiding voor voettekst 3"/>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22137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Habermas (1929)</a:t>
            </a:r>
            <a:endParaRPr lang="nl-NL" dirty="0"/>
          </a:p>
        </p:txBody>
      </p:sp>
      <p:sp>
        <p:nvSpPr>
          <p:cNvPr id="3" name="Tijdelijke aanduiding voor inhoud 2"/>
          <p:cNvSpPr>
            <a:spLocks noGrp="1"/>
          </p:cNvSpPr>
          <p:nvPr>
            <p:ph idx="1"/>
          </p:nvPr>
        </p:nvSpPr>
        <p:spPr/>
        <p:txBody>
          <a:bodyPr>
            <a:normAutofit lnSpcReduction="10000"/>
          </a:bodyPr>
          <a:lstStyle/>
          <a:p>
            <a:pPr lvl="0"/>
            <a:r>
              <a:rPr lang="nl-NL" dirty="0"/>
              <a:t>Systeem vs. leefwereld</a:t>
            </a:r>
          </a:p>
          <a:p>
            <a:r>
              <a:rPr lang="nl-NL" dirty="0"/>
              <a:t>Systeem is de wereld van het efficiënt en effectief handelen, het economisch systeem, de staatsbureaucratie</a:t>
            </a:r>
          </a:p>
          <a:p>
            <a:r>
              <a:rPr lang="nl-NL" dirty="0"/>
              <a:t>De leefwereld is de gehele verzameling van op de achtergrond meespelende culturele ideeën, overgeleverde interpretatiekaders, geldende normen</a:t>
            </a:r>
          </a:p>
          <a:p>
            <a:r>
              <a:rPr lang="nl-NL" dirty="0"/>
              <a:t>Symbolische reproductie van de samenleving</a:t>
            </a:r>
          </a:p>
          <a:p>
            <a:r>
              <a:rPr lang="nl-NL" dirty="0"/>
              <a:t>Leefwereld is meest wezenlijke </a:t>
            </a:r>
            <a:r>
              <a:rPr lang="nl-NL" dirty="0" smtClean="0"/>
              <a:t>en </a:t>
            </a:r>
            <a:r>
              <a:rPr lang="nl-NL" dirty="0"/>
              <a:t>voorwaarde voor groei en bloei van het systeem</a:t>
            </a:r>
          </a:p>
          <a:p>
            <a:r>
              <a:rPr lang="nl-NL" dirty="0"/>
              <a:t>Nu: “kolonisering van de leefwereld” </a:t>
            </a:r>
          </a:p>
          <a:p>
            <a:endParaRPr lang="nl-NL" dirty="0"/>
          </a:p>
          <a:p>
            <a:endParaRPr lang="nl-NL" dirty="0"/>
          </a:p>
        </p:txBody>
      </p:sp>
      <p:sp>
        <p:nvSpPr>
          <p:cNvPr id="4" name="Tijdelijke aanduiding voor voettekst 3"/>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25215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Habermas (1929)</a:t>
            </a:r>
            <a:endParaRPr lang="nl-NL" dirty="0"/>
          </a:p>
        </p:txBody>
      </p:sp>
      <p:sp>
        <p:nvSpPr>
          <p:cNvPr id="3" name="Tijdelijke aanduiding voor inhoud 2"/>
          <p:cNvSpPr>
            <a:spLocks noGrp="1"/>
          </p:cNvSpPr>
          <p:nvPr>
            <p:ph idx="1"/>
          </p:nvPr>
        </p:nvSpPr>
        <p:spPr/>
        <p:txBody>
          <a:bodyPr>
            <a:normAutofit fontScale="62500" lnSpcReduction="20000"/>
          </a:bodyPr>
          <a:lstStyle/>
          <a:p>
            <a:pPr lvl="0"/>
            <a:r>
              <a:rPr lang="nl-NL" dirty="0"/>
              <a:t>Communicatief handelen</a:t>
            </a:r>
          </a:p>
          <a:p>
            <a:r>
              <a:rPr lang="nl-NL" dirty="0"/>
              <a:t>Dubbele rationaliteit:</a:t>
            </a:r>
          </a:p>
          <a:p>
            <a:pPr marL="514350" lvl="0" indent="-514350">
              <a:buFont typeface="+mj-lt"/>
              <a:buAutoNum type="arabicPeriod"/>
            </a:pPr>
            <a:r>
              <a:rPr lang="nl-NL" dirty="0"/>
              <a:t>Doel-middel rationaliteit (instrumenteel en strategisch) binnen systeem</a:t>
            </a:r>
          </a:p>
          <a:p>
            <a:pPr marL="514350" lvl="0" indent="-514350">
              <a:buFont typeface="+mj-lt"/>
              <a:buAutoNum type="arabicPeriod"/>
            </a:pPr>
            <a:r>
              <a:rPr lang="nl-NL" dirty="0"/>
              <a:t>Communicatieve rationaliteit (samen zoeken naar betekenis en overeenkomst,  “</a:t>
            </a:r>
            <a:r>
              <a:rPr lang="nl-NL" dirty="0" err="1"/>
              <a:t>Einverständnis</a:t>
            </a:r>
            <a:r>
              <a:rPr lang="nl-NL" dirty="0"/>
              <a:t>”) binnen leefwereld</a:t>
            </a:r>
          </a:p>
          <a:p>
            <a:r>
              <a:rPr lang="nl-NL" dirty="0"/>
              <a:t>Communicatief handelen veronderstelt:</a:t>
            </a:r>
          </a:p>
          <a:p>
            <a:pPr marL="0" lvl="0" indent="0">
              <a:buNone/>
            </a:pPr>
            <a:r>
              <a:rPr lang="nl-NL" dirty="0" smtClean="0"/>
              <a:t>         - Begrijpelijkheid </a:t>
            </a:r>
            <a:r>
              <a:rPr lang="nl-NL" dirty="0"/>
              <a:t>m.b.t. de propositionele inhoud </a:t>
            </a:r>
          </a:p>
          <a:p>
            <a:r>
              <a:rPr lang="nl-NL" dirty="0"/>
              <a:t>Drie geldigheidsaanspraken (afhankelijk van de </a:t>
            </a:r>
            <a:r>
              <a:rPr lang="nl-NL" dirty="0" err="1"/>
              <a:t>illocutie</a:t>
            </a:r>
            <a:r>
              <a:rPr lang="nl-NL" dirty="0"/>
              <a:t>)</a:t>
            </a:r>
          </a:p>
          <a:p>
            <a:pPr marL="514350" lvl="0" indent="-514350">
              <a:buFont typeface="+mj-lt"/>
              <a:buAutoNum type="arabicPeriod"/>
            </a:pPr>
            <a:r>
              <a:rPr lang="nl-NL" dirty="0"/>
              <a:t>Waarheid, theoretisch discours, “het regent”</a:t>
            </a:r>
          </a:p>
          <a:p>
            <a:pPr marL="514350" lvl="0" indent="-514350">
              <a:buFont typeface="+mj-lt"/>
              <a:buAutoNum type="arabicPeriod"/>
            </a:pPr>
            <a:r>
              <a:rPr lang="nl-NL" dirty="0"/>
              <a:t>Juistheid, praktisch discours, “verboden te voetballen”</a:t>
            </a:r>
          </a:p>
          <a:p>
            <a:pPr marL="514350" lvl="0" indent="-514350">
              <a:buFont typeface="+mj-lt"/>
              <a:buAutoNum type="arabicPeriod"/>
            </a:pPr>
            <a:r>
              <a:rPr lang="nl-NL" dirty="0"/>
              <a:t>Waarachtigheid, “ik heb honger” </a:t>
            </a:r>
          </a:p>
          <a:p>
            <a:r>
              <a:rPr lang="nl-NL" dirty="0"/>
              <a:t>Dit komt terug in de ideale gesprekssituatie: gelijke kansen om te starten, deel te nemen, geen machtsverschillen en waarachtigheid</a:t>
            </a:r>
          </a:p>
          <a:p>
            <a:r>
              <a:rPr lang="nl-NL" dirty="0"/>
              <a:t>Rationaliteitspotentieel vergroten</a:t>
            </a:r>
          </a:p>
          <a:p>
            <a:endParaRPr lang="nl-NL" dirty="0"/>
          </a:p>
        </p:txBody>
      </p:sp>
      <p:sp>
        <p:nvSpPr>
          <p:cNvPr id="4" name="Tijdelijke aanduiding voor voettekst 3"/>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40043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Habermas (1929)</a:t>
            </a:r>
            <a:endParaRPr lang="nl-NL" dirty="0"/>
          </a:p>
        </p:txBody>
      </p:sp>
      <p:sp>
        <p:nvSpPr>
          <p:cNvPr id="3" name="Tijdelijke aanduiding voor inhoud 2"/>
          <p:cNvSpPr>
            <a:spLocks noGrp="1"/>
          </p:cNvSpPr>
          <p:nvPr>
            <p:ph idx="1"/>
          </p:nvPr>
        </p:nvSpPr>
        <p:spPr/>
        <p:txBody>
          <a:bodyPr>
            <a:normAutofit fontScale="77500" lnSpcReduction="20000"/>
          </a:bodyPr>
          <a:lstStyle/>
          <a:p>
            <a:r>
              <a:rPr lang="nl-NL" dirty="0"/>
              <a:t> </a:t>
            </a:r>
            <a:r>
              <a:rPr lang="nl-NL" dirty="0" smtClean="0"/>
              <a:t>Splitsing </a:t>
            </a:r>
            <a:r>
              <a:rPr lang="nl-NL" dirty="0"/>
              <a:t>deelgebieden (rationalisering à la Weber)</a:t>
            </a:r>
          </a:p>
          <a:p>
            <a:r>
              <a:rPr lang="nl-NL" dirty="0"/>
              <a:t>Leefwereld en systeem komen steeds meer tegenover elkaar te staan, aparte domeinen</a:t>
            </a:r>
          </a:p>
          <a:p>
            <a:r>
              <a:rPr lang="nl-NL" dirty="0"/>
              <a:t>Maar ook: </a:t>
            </a:r>
          </a:p>
          <a:p>
            <a:pPr lvl="0"/>
            <a:r>
              <a:rPr lang="nl-NL" dirty="0"/>
              <a:t>Cultuur met haar interpretatiekaders (in handen van experts)</a:t>
            </a:r>
          </a:p>
          <a:p>
            <a:pPr marL="514350" lvl="0" indent="-514350">
              <a:buFont typeface="+mj-lt"/>
              <a:buAutoNum type="alphaLcParenR"/>
            </a:pPr>
            <a:r>
              <a:rPr lang="nl-NL" dirty="0" smtClean="0"/>
              <a:t>Wetenschap </a:t>
            </a:r>
            <a:r>
              <a:rPr lang="nl-NL" dirty="0"/>
              <a:t>- objectiviteit</a:t>
            </a:r>
          </a:p>
          <a:p>
            <a:pPr marL="514350" lvl="0" indent="-514350">
              <a:buFont typeface="+mj-lt"/>
              <a:buAutoNum type="alphaLcParenR"/>
            </a:pPr>
            <a:r>
              <a:rPr lang="nl-NL" dirty="0"/>
              <a:t>Recht en moraal - universaliteit</a:t>
            </a:r>
          </a:p>
          <a:p>
            <a:pPr marL="514350" lvl="0" indent="-514350">
              <a:buFont typeface="+mj-lt"/>
              <a:buAutoNum type="alphaLcParenR"/>
            </a:pPr>
            <a:r>
              <a:rPr lang="nl-NL" dirty="0"/>
              <a:t>Kunst - autonomie</a:t>
            </a:r>
          </a:p>
          <a:p>
            <a:pPr lvl="0"/>
            <a:r>
              <a:rPr lang="nl-NL" dirty="0"/>
              <a:t>De maatschappij met haar instituties</a:t>
            </a:r>
          </a:p>
          <a:p>
            <a:pPr lvl="0"/>
            <a:r>
              <a:rPr lang="nl-NL" dirty="0"/>
              <a:t>De persoonlijkheid met de competenties t.b.v. de eigen identiteit</a:t>
            </a:r>
          </a:p>
          <a:p>
            <a:endParaRPr lang="nl-NL" dirty="0"/>
          </a:p>
          <a:p>
            <a:r>
              <a:rPr lang="nl-NL" dirty="0"/>
              <a:t>Door het uiteenvallen van deze gebieden is communicatieve potentie van wezensbelang</a:t>
            </a:r>
          </a:p>
          <a:p>
            <a:r>
              <a:rPr lang="nl-NL" dirty="0"/>
              <a:t>Ruimte om kritiek te geven i.p.v. traditionele kaders</a:t>
            </a:r>
          </a:p>
          <a:p>
            <a:endParaRPr lang="nl-NL" dirty="0"/>
          </a:p>
        </p:txBody>
      </p:sp>
      <p:sp>
        <p:nvSpPr>
          <p:cNvPr id="4" name="Tijdelijke aanduiding voor voettekst 3"/>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77747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Habermas (1929)</a:t>
            </a:r>
            <a:endParaRPr lang="nl-NL" dirty="0"/>
          </a:p>
        </p:txBody>
      </p:sp>
      <p:pic>
        <p:nvPicPr>
          <p:cNvPr id="2050" name="Picture 2" descr="http://image.slidesharecdn.com/philosophersquotesreyty-13544180817429-phpapp01-121201211637-phpapp01/95/philosophers-quotes-rey-ty-85-638.jpg?cb=135441875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98136" y="1825625"/>
            <a:ext cx="5795727" cy="4351338"/>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voettekst 2"/>
          <p:cNvSpPr>
            <a:spLocks noGrp="1"/>
          </p:cNvSpPr>
          <p:nvPr>
            <p:ph type="ftr" sz="quarter" idx="11"/>
          </p:nvPr>
        </p:nvSpPr>
        <p:spPr/>
        <p:txBody>
          <a:bodyPr/>
          <a:lstStyle/>
          <a:p>
            <a:r>
              <a:rPr lang="nl-NL" smtClean="0"/>
              <a:t>www.filosofiepraktijkleiden.nl</a:t>
            </a:r>
            <a:endParaRPr lang="nl-NL"/>
          </a:p>
        </p:txBody>
      </p:sp>
    </p:spTree>
    <p:extLst>
      <p:ext uri="{BB962C8B-B14F-4D97-AF65-F5344CB8AC3E}">
        <p14:creationId xmlns:p14="http://schemas.microsoft.com/office/powerpoint/2010/main" val="445545672"/>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603</Words>
  <Application>Microsoft Office PowerPoint</Application>
  <PresentationFormat>Breedbeeld</PresentationFormat>
  <Paragraphs>88</Paragraphs>
  <Slides>13</Slides>
  <Notes>1</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13</vt:i4>
      </vt:variant>
    </vt:vector>
  </HeadingPairs>
  <TitlesOfParts>
    <vt:vector size="17" baseType="lpstr">
      <vt:lpstr>Arial</vt:lpstr>
      <vt:lpstr>Calibri</vt:lpstr>
      <vt:lpstr>Calibri Light</vt:lpstr>
      <vt:lpstr>Kantoorthema</vt:lpstr>
      <vt:lpstr>PowerPoint-presentatie</vt:lpstr>
      <vt:lpstr>PowerPoint-presentatie</vt:lpstr>
      <vt:lpstr>John Stuart Mill (1806-1873)</vt:lpstr>
      <vt:lpstr>John Stuart Mill (1806-1873)</vt:lpstr>
      <vt:lpstr>John Stuart Mill (1806-1873)</vt:lpstr>
      <vt:lpstr>Habermas (1929)</vt:lpstr>
      <vt:lpstr>Habermas (1929)</vt:lpstr>
      <vt:lpstr>Habermas (1929)</vt:lpstr>
      <vt:lpstr>Habermas (1929)</vt:lpstr>
      <vt:lpstr>Habermas (1929)</vt:lpstr>
      <vt:lpstr>Habermas (1929)</vt:lpstr>
      <vt:lpstr>Habermas (1929)</vt:lpstr>
      <vt:lpstr>Habermas (1929)</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Habermas (1929)</dc:title>
  <dc:creator>Wouter Belier</dc:creator>
  <cp:lastModifiedBy>Wouter Belier</cp:lastModifiedBy>
  <cp:revision>9</cp:revision>
  <cp:lastPrinted>2015-05-17T13:26:51Z</cp:lastPrinted>
  <dcterms:created xsi:type="dcterms:W3CDTF">2015-04-25T13:17:27Z</dcterms:created>
  <dcterms:modified xsi:type="dcterms:W3CDTF">2015-05-17T13:26:56Z</dcterms:modified>
</cp:coreProperties>
</file>